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Montserrat Medium" pitchFamily="34" charset="0"/>
      <p:bold r:id="rId17"/>
    </p:embeddedFont>
    <p:embeddedFont>
      <p:font typeface="Montserrat Medium" pitchFamily="34" charset="-122"/>
      <p:bold r:id="rId18"/>
    </p:embeddedFont>
    <p:embeddedFont>
      <p:font typeface="Montserrat Medium" pitchFamily="34" charset="-120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svg"/><Relationship Id="rId8" Type="http://schemas.openxmlformats.org/officeDocument/2006/relationships/image" Target="../media/image18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378154"/>
            <a:ext cx="7645479" cy="14270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Fake Job Post Detection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3890843"/>
            <a:ext cx="7645479" cy="7136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Milestone 1: Data Preprocessing &amp; Exploratory Data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35660" y="4925616"/>
            <a:ext cx="7645479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Presented by: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Uday</a:t>
            </a:r>
            <a:r>
              <a:rPr lang="en-IN" alt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Varma</a:t>
            </a:r>
            <a:endParaRPr lang="en-IN" altLang="en-US" sz="1650" dirty="0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860" y="317302"/>
            <a:ext cx="3249811" cy="3845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Milestone 1: Complete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1004649"/>
            <a:ext cx="5360194" cy="53601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53137" y="990243"/>
            <a:ext cx="2108478" cy="230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Deliverables &amp; Artifacts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053137" y="1350764"/>
            <a:ext cx="259556" cy="259556"/>
          </a:xfrm>
          <a:prstGeom prst="roundRect">
            <a:avLst>
              <a:gd name="adj" fmla="val 6669"/>
            </a:avLst>
          </a:prstGeom>
          <a:solidFill>
            <a:srgbClr val="4D1529"/>
          </a:solidFill>
        </p:spPr>
      </p:sp>
      <p:sp>
        <p:nvSpPr>
          <p:cNvPr id="6" name="Text 3"/>
          <p:cNvSpPr/>
          <p:nvPr/>
        </p:nvSpPr>
        <p:spPr>
          <a:xfrm>
            <a:off x="6090642" y="1365171"/>
            <a:ext cx="184547" cy="230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428065" y="1390412"/>
            <a:ext cx="1538526" cy="1922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Cleaned Dataset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428065" y="1698069"/>
            <a:ext cx="7806095" cy="1845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Fully processed and validated data ready for modeling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6053137" y="2113359"/>
            <a:ext cx="259556" cy="259556"/>
          </a:xfrm>
          <a:prstGeom prst="roundRect">
            <a:avLst>
              <a:gd name="adj" fmla="val 6669"/>
            </a:avLst>
          </a:prstGeom>
          <a:solidFill>
            <a:srgbClr val="4D1529"/>
          </a:solidFill>
        </p:spPr>
      </p:sp>
      <p:sp>
        <p:nvSpPr>
          <p:cNvPr id="10" name="Text 7"/>
          <p:cNvSpPr/>
          <p:nvPr/>
        </p:nvSpPr>
        <p:spPr>
          <a:xfrm>
            <a:off x="6090642" y="2127766"/>
            <a:ext cx="184547" cy="230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428065" y="2153007"/>
            <a:ext cx="1538526" cy="1922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Unified Text Column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428065" y="2460665"/>
            <a:ext cx="7806095" cy="1845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Consolidated "cleaned_text" combining all relevant features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6053137" y="2875955"/>
            <a:ext cx="259556" cy="259556"/>
          </a:xfrm>
          <a:prstGeom prst="roundRect">
            <a:avLst>
              <a:gd name="adj" fmla="val 6669"/>
            </a:avLst>
          </a:prstGeom>
          <a:solidFill>
            <a:srgbClr val="4D1529"/>
          </a:solidFill>
        </p:spPr>
      </p:sp>
      <p:sp>
        <p:nvSpPr>
          <p:cNvPr id="14" name="Text 11"/>
          <p:cNvSpPr/>
          <p:nvPr/>
        </p:nvSpPr>
        <p:spPr>
          <a:xfrm>
            <a:off x="6090642" y="2890361"/>
            <a:ext cx="184547" cy="230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428065" y="2915603"/>
            <a:ext cx="1538526" cy="1922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TF-IDF Matrix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428065" y="3223260"/>
            <a:ext cx="7806095" cy="1845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3,000-dimensional sparse feature representation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6053137" y="3638550"/>
            <a:ext cx="259556" cy="259556"/>
          </a:xfrm>
          <a:prstGeom prst="roundRect">
            <a:avLst>
              <a:gd name="adj" fmla="val 6669"/>
            </a:avLst>
          </a:prstGeom>
          <a:solidFill>
            <a:srgbClr val="4D1529"/>
          </a:solidFill>
        </p:spPr>
      </p:sp>
      <p:sp>
        <p:nvSpPr>
          <p:cNvPr id="18" name="Text 15"/>
          <p:cNvSpPr/>
          <p:nvPr/>
        </p:nvSpPr>
        <p:spPr>
          <a:xfrm>
            <a:off x="6090642" y="3652957"/>
            <a:ext cx="184547" cy="230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6428065" y="3678198"/>
            <a:ext cx="1538526" cy="1922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Train/Test Split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6428065" y="3985855"/>
            <a:ext cx="7806095" cy="1845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Stratified data partitions preserving class distribution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6053137" y="4401145"/>
            <a:ext cx="259556" cy="259556"/>
          </a:xfrm>
          <a:prstGeom prst="roundRect">
            <a:avLst>
              <a:gd name="adj" fmla="val 6669"/>
            </a:avLst>
          </a:prstGeom>
          <a:solidFill>
            <a:srgbClr val="4D1529"/>
          </a:solidFill>
        </p:spPr>
      </p:sp>
      <p:sp>
        <p:nvSpPr>
          <p:cNvPr id="22" name="Text 19"/>
          <p:cNvSpPr/>
          <p:nvPr/>
        </p:nvSpPr>
        <p:spPr>
          <a:xfrm>
            <a:off x="6090642" y="4415552"/>
            <a:ext cx="184547" cy="230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6428065" y="4440793"/>
            <a:ext cx="1538526" cy="1922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EDA Visualizations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6428065" y="4748451"/>
            <a:ext cx="7806095" cy="1845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Comprehensive charts revealing dataset insights</a:t>
            </a:r>
            <a:endParaRPr lang="en-US" sz="900" dirty="0"/>
          </a:p>
        </p:txBody>
      </p:sp>
      <p:sp>
        <p:nvSpPr>
          <p:cNvPr id="25" name="Shape 22"/>
          <p:cNvSpPr/>
          <p:nvPr/>
        </p:nvSpPr>
        <p:spPr>
          <a:xfrm>
            <a:off x="6053137" y="5163741"/>
            <a:ext cx="259556" cy="259556"/>
          </a:xfrm>
          <a:prstGeom prst="roundRect">
            <a:avLst>
              <a:gd name="adj" fmla="val 6669"/>
            </a:avLst>
          </a:prstGeom>
          <a:solidFill>
            <a:srgbClr val="4D1529"/>
          </a:solidFill>
        </p:spPr>
      </p:sp>
      <p:sp>
        <p:nvSpPr>
          <p:cNvPr id="26" name="Text 23"/>
          <p:cNvSpPr/>
          <p:nvPr/>
        </p:nvSpPr>
        <p:spPr>
          <a:xfrm>
            <a:off x="6090642" y="5178147"/>
            <a:ext cx="184547" cy="230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6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428065" y="5203388"/>
            <a:ext cx="1917978" cy="1922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Technical Documentation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6428065" y="5511046"/>
            <a:ext cx="7806095" cy="1845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Detailed methodology and findings report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6053137" y="5825371"/>
            <a:ext cx="2102406" cy="230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Foundation Established</a:t>
            </a:r>
            <a:endParaRPr lang="en-US" sz="1450" dirty="0"/>
          </a:p>
        </p:txBody>
      </p:sp>
      <p:sp>
        <p:nvSpPr>
          <p:cNvPr id="30" name="Text 27"/>
          <p:cNvSpPr/>
          <p:nvPr/>
        </p:nvSpPr>
        <p:spPr>
          <a:xfrm>
            <a:off x="6053137" y="6171486"/>
            <a:ext cx="8181023" cy="3690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Next Phase:</a:t>
            </a: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Machine learning model development, training, and evaluation in Milestone 2. The preprocessed data and extracted features provide a robust foundation for building accurate fraud detection classifiers.</a:t>
            </a:r>
            <a:endParaRPr lang="en-US" sz="900" dirty="0"/>
          </a:p>
        </p:txBody>
      </p:sp>
      <p:sp>
        <p:nvSpPr>
          <p:cNvPr id="31" name="Shape 28"/>
          <p:cNvSpPr/>
          <p:nvPr/>
        </p:nvSpPr>
        <p:spPr>
          <a:xfrm>
            <a:off x="403860" y="6831841"/>
            <a:ext cx="13822680" cy="22027"/>
          </a:xfrm>
          <a:prstGeom prst="rect">
            <a:avLst/>
          </a:prstGeom>
          <a:solidFill>
            <a:srgbClr val="F4CAB8">
              <a:alpha val="50000"/>
            </a:srgbClr>
          </a:solidFill>
        </p:spPr>
      </p:sp>
      <p:sp>
        <p:nvSpPr>
          <p:cNvPr id="32" name="Text 29"/>
          <p:cNvSpPr/>
          <p:nvPr/>
        </p:nvSpPr>
        <p:spPr>
          <a:xfrm>
            <a:off x="403860" y="7026831"/>
            <a:ext cx="4246245" cy="5306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Thank You</a:t>
            </a:r>
            <a:endParaRPr lang="en-US" sz="3300" dirty="0"/>
          </a:p>
        </p:txBody>
      </p:sp>
      <p:sp>
        <p:nvSpPr>
          <p:cNvPr id="33" name="Text 30"/>
          <p:cNvSpPr/>
          <p:nvPr/>
        </p:nvSpPr>
        <p:spPr>
          <a:xfrm>
            <a:off x="403860" y="7730490"/>
            <a:ext cx="13822680" cy="1845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Questions &amp; Discussion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259086"/>
            <a:ext cx="5709404" cy="7135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507813"/>
            <a:ext cx="4583073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What is Fake Job Detection?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49260" y="3150037"/>
            <a:ext cx="6304836" cy="13696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 intelligent system designed to identify fraudulent job postings using machine learning and natural language processing techniques. This addresses a critical problem affecting millions of job seekers worldwide.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4733806"/>
            <a:ext cx="3425547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Why It Matters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49260" y="5376029"/>
            <a:ext cx="6304836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Protects job seekers from scams and identity theft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9260" y="5793343"/>
            <a:ext cx="6304836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Reduces financial fraud targeting vulnerable populations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9260" y="6553081"/>
            <a:ext cx="6304836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Improves trust in online job platforms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3924" y="2507813"/>
            <a:ext cx="3425547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Dataset Overview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83924" y="3150037"/>
            <a:ext cx="6304836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Source: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Fake Job Postings (Kaggle)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83924" y="3685103"/>
            <a:ext cx="6304836" cy="13696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Comprehensive dataset containing authentic and fraudulent job listings with rich text features including job descriptions, requirements, company profiles, and benefits.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3924" y="5247442"/>
            <a:ext cx="6304836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Total records analyzed: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Complete dataset with multiple text-based attributes for classification.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993458"/>
            <a:ext cx="5709404" cy="7135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2028111"/>
            <a:ext cx="3715703" cy="2925008"/>
          </a:xfrm>
          <a:prstGeom prst="roundRect">
            <a:avLst>
              <a:gd name="adj" fmla="val 1098"/>
            </a:avLst>
          </a:prstGeom>
          <a:solidFill>
            <a:srgbClr val="4D1529"/>
          </a:solidFill>
        </p:spPr>
      </p:sp>
      <p:sp>
        <p:nvSpPr>
          <p:cNvPr id="5" name="Text 2"/>
          <p:cNvSpPr/>
          <p:nvPr/>
        </p:nvSpPr>
        <p:spPr>
          <a:xfrm>
            <a:off x="6449735" y="2242185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Core Text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49735" y="2727365"/>
            <a:ext cx="3287554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Job title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49735" y="3144679"/>
            <a:ext cx="3287554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Company profile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449735" y="3561993"/>
            <a:ext cx="3287554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Job description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49735" y="3979307"/>
            <a:ext cx="3287554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Requirements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449735" y="4396621"/>
            <a:ext cx="3287554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Benefits offered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0165437" y="2028111"/>
            <a:ext cx="3715703" cy="2925008"/>
          </a:xfrm>
          <a:prstGeom prst="roundRect">
            <a:avLst>
              <a:gd name="adj" fmla="val 1098"/>
            </a:avLst>
          </a:prstGeom>
          <a:solidFill>
            <a:srgbClr val="4D1529"/>
          </a:solidFill>
        </p:spPr>
      </p:sp>
      <p:sp>
        <p:nvSpPr>
          <p:cNvPr id="12" name="Text 9"/>
          <p:cNvSpPr/>
          <p:nvPr/>
        </p:nvSpPr>
        <p:spPr>
          <a:xfrm>
            <a:off x="10379512" y="2242185"/>
            <a:ext cx="3083481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Categorical Attributes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79512" y="2727365"/>
            <a:ext cx="3287554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Employment type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379512" y="3144679"/>
            <a:ext cx="3287554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Industry sector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379512" y="3561993"/>
            <a:ext cx="3287554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Location data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379512" y="3979307"/>
            <a:ext cx="3287554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Required experience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35660" y="5167193"/>
            <a:ext cx="7645479" cy="2068949"/>
          </a:xfrm>
          <a:prstGeom prst="roundRect">
            <a:avLst>
              <a:gd name="adj" fmla="val 1552"/>
            </a:avLst>
          </a:prstGeom>
          <a:solidFill>
            <a:srgbClr val="4D1529"/>
          </a:solidFill>
        </p:spPr>
      </p:sp>
      <p:sp>
        <p:nvSpPr>
          <p:cNvPr id="18" name="Text 15"/>
          <p:cNvSpPr/>
          <p:nvPr/>
        </p:nvSpPr>
        <p:spPr>
          <a:xfrm>
            <a:off x="6449735" y="5381268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449735" y="5866448"/>
            <a:ext cx="7217331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Fraudulent: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Binary classification label (0 = legitimate, 1 = fake)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449735" y="6337221"/>
            <a:ext cx="7217331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Class imbalance detected: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Significant disparity between real and fake job postings requiring careful handling.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933" y="477679"/>
            <a:ext cx="5076230" cy="5790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Cleaning Pipeline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07933" y="1404104"/>
            <a:ext cx="13414534" cy="2778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systematic 9-step approach to transform raw text into analysis-ready features: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933" y="1877378"/>
            <a:ext cx="4471511" cy="6948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1645" y="2745938"/>
            <a:ext cx="2316123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Missing Data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81645" y="3139559"/>
            <a:ext cx="4124087" cy="2778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Removed invalid entries and null values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44" y="1877378"/>
            <a:ext cx="4471511" cy="6948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3157" y="2745938"/>
            <a:ext cx="2316123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Normalization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5253157" y="3139559"/>
            <a:ext cx="4124087" cy="2778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Standardized all text to lowercase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956" y="1877378"/>
            <a:ext cx="4471511" cy="69484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4668" y="2745938"/>
            <a:ext cx="2316123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HTML Removal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9724668" y="3139559"/>
            <a:ext cx="4124087" cy="2778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Stripped HTML tags and formatting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07933" y="3786545"/>
            <a:ext cx="173712" cy="2170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607933" y="4058722"/>
            <a:ext cx="6620351" cy="22860"/>
          </a:xfrm>
          <a:prstGeom prst="rect">
            <a:avLst/>
          </a:prstGeom>
          <a:solidFill>
            <a:srgbClr val="FFB393"/>
          </a:solidFill>
        </p:spPr>
      </p:sp>
      <p:sp>
        <p:nvSpPr>
          <p:cNvPr id="15" name="Text 10"/>
          <p:cNvSpPr/>
          <p:nvPr/>
        </p:nvSpPr>
        <p:spPr>
          <a:xfrm>
            <a:off x="607933" y="4191238"/>
            <a:ext cx="2622947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URL &amp; Email Extraction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07933" y="4584859"/>
            <a:ext cx="6620351" cy="2778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Removed web links and contact information that could skew analysis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7401997" y="3786545"/>
            <a:ext cx="173712" cy="2170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7401997" y="4058722"/>
            <a:ext cx="6620470" cy="22860"/>
          </a:xfrm>
          <a:prstGeom prst="rect">
            <a:avLst/>
          </a:prstGeom>
          <a:solidFill>
            <a:srgbClr val="FFB393"/>
          </a:solidFill>
        </p:spPr>
      </p:sp>
      <p:sp>
        <p:nvSpPr>
          <p:cNvPr id="19" name="Text 14"/>
          <p:cNvSpPr/>
          <p:nvPr/>
        </p:nvSpPr>
        <p:spPr>
          <a:xfrm>
            <a:off x="7401997" y="4191238"/>
            <a:ext cx="3040261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Special Character Cleaning</a:t>
            </a:r>
            <a:endParaRPr lang="en-US" sz="1800" dirty="0"/>
          </a:p>
        </p:txBody>
      </p:sp>
      <p:sp>
        <p:nvSpPr>
          <p:cNvPr id="20" name="Text 15"/>
          <p:cNvSpPr/>
          <p:nvPr/>
        </p:nvSpPr>
        <p:spPr>
          <a:xfrm>
            <a:off x="7401997" y="4584859"/>
            <a:ext cx="6620470" cy="2778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Eliminated punctuation and non-alphanumeric symbols</a:t>
            </a:r>
            <a:endParaRPr lang="en-US" sz="1350" dirty="0"/>
          </a:p>
        </p:txBody>
      </p:sp>
      <p:sp>
        <p:nvSpPr>
          <p:cNvPr id="21" name="Text 16"/>
          <p:cNvSpPr/>
          <p:nvPr/>
        </p:nvSpPr>
        <p:spPr>
          <a:xfrm>
            <a:off x="607933" y="5166717"/>
            <a:ext cx="173712" cy="2170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350" dirty="0"/>
          </a:p>
        </p:txBody>
      </p:sp>
      <p:sp>
        <p:nvSpPr>
          <p:cNvPr id="22" name="Shape 17"/>
          <p:cNvSpPr/>
          <p:nvPr/>
        </p:nvSpPr>
        <p:spPr>
          <a:xfrm>
            <a:off x="607933" y="5438894"/>
            <a:ext cx="6620351" cy="22860"/>
          </a:xfrm>
          <a:prstGeom prst="rect">
            <a:avLst/>
          </a:prstGeom>
          <a:solidFill>
            <a:srgbClr val="FFB393"/>
          </a:solidFill>
        </p:spPr>
      </p:sp>
      <p:sp>
        <p:nvSpPr>
          <p:cNvPr id="23" name="Text 18"/>
          <p:cNvSpPr/>
          <p:nvPr/>
        </p:nvSpPr>
        <p:spPr>
          <a:xfrm>
            <a:off x="607933" y="5571411"/>
            <a:ext cx="2316123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Tokenization</a:t>
            </a:r>
            <a:endParaRPr lang="en-US" sz="1800" dirty="0"/>
          </a:p>
        </p:txBody>
      </p:sp>
      <p:sp>
        <p:nvSpPr>
          <p:cNvPr id="24" name="Text 19"/>
          <p:cNvSpPr/>
          <p:nvPr/>
        </p:nvSpPr>
        <p:spPr>
          <a:xfrm>
            <a:off x="607933" y="5965031"/>
            <a:ext cx="6620351" cy="2778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Split text into individual word tokens for processing</a:t>
            </a:r>
            <a:endParaRPr lang="en-US" sz="1350" dirty="0"/>
          </a:p>
        </p:txBody>
      </p:sp>
      <p:sp>
        <p:nvSpPr>
          <p:cNvPr id="25" name="Text 20"/>
          <p:cNvSpPr/>
          <p:nvPr/>
        </p:nvSpPr>
        <p:spPr>
          <a:xfrm>
            <a:off x="7401997" y="5166717"/>
            <a:ext cx="173712" cy="2170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350" dirty="0"/>
          </a:p>
        </p:txBody>
      </p:sp>
      <p:sp>
        <p:nvSpPr>
          <p:cNvPr id="26" name="Shape 21"/>
          <p:cNvSpPr/>
          <p:nvPr/>
        </p:nvSpPr>
        <p:spPr>
          <a:xfrm>
            <a:off x="7401997" y="5438894"/>
            <a:ext cx="6620470" cy="22860"/>
          </a:xfrm>
          <a:prstGeom prst="rect">
            <a:avLst/>
          </a:prstGeom>
          <a:solidFill>
            <a:srgbClr val="FFB393"/>
          </a:solidFill>
        </p:spPr>
      </p:sp>
      <p:sp>
        <p:nvSpPr>
          <p:cNvPr id="27" name="Text 22"/>
          <p:cNvSpPr/>
          <p:nvPr/>
        </p:nvSpPr>
        <p:spPr>
          <a:xfrm>
            <a:off x="7401997" y="5571411"/>
            <a:ext cx="2316123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Stopword Removal</a:t>
            </a:r>
            <a:endParaRPr lang="en-US" sz="1800" dirty="0"/>
          </a:p>
        </p:txBody>
      </p:sp>
      <p:sp>
        <p:nvSpPr>
          <p:cNvPr id="28" name="Text 23"/>
          <p:cNvSpPr/>
          <p:nvPr/>
        </p:nvSpPr>
        <p:spPr>
          <a:xfrm>
            <a:off x="7401997" y="5965031"/>
            <a:ext cx="6620470" cy="2778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Filtered common words that add minimal semantic value</a:t>
            </a:r>
            <a:endParaRPr lang="en-US" sz="1350" dirty="0"/>
          </a:p>
        </p:txBody>
      </p:sp>
      <p:sp>
        <p:nvSpPr>
          <p:cNvPr id="29" name="Text 24"/>
          <p:cNvSpPr/>
          <p:nvPr/>
        </p:nvSpPr>
        <p:spPr>
          <a:xfrm>
            <a:off x="607933" y="6546890"/>
            <a:ext cx="173712" cy="2170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05</a:t>
            </a:r>
            <a:endParaRPr lang="en-US" sz="1350" dirty="0"/>
          </a:p>
        </p:txBody>
      </p:sp>
      <p:sp>
        <p:nvSpPr>
          <p:cNvPr id="30" name="Shape 25"/>
          <p:cNvSpPr/>
          <p:nvPr/>
        </p:nvSpPr>
        <p:spPr>
          <a:xfrm>
            <a:off x="607933" y="6819067"/>
            <a:ext cx="6620351" cy="22860"/>
          </a:xfrm>
          <a:prstGeom prst="rect">
            <a:avLst/>
          </a:prstGeom>
          <a:solidFill>
            <a:srgbClr val="FFB393"/>
          </a:solidFill>
        </p:spPr>
      </p:sp>
      <p:sp>
        <p:nvSpPr>
          <p:cNvPr id="31" name="Text 26"/>
          <p:cNvSpPr/>
          <p:nvPr/>
        </p:nvSpPr>
        <p:spPr>
          <a:xfrm>
            <a:off x="607933" y="6951583"/>
            <a:ext cx="2316123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Lemmatization</a:t>
            </a:r>
            <a:endParaRPr lang="en-US" sz="1800" dirty="0"/>
          </a:p>
        </p:txBody>
      </p:sp>
      <p:sp>
        <p:nvSpPr>
          <p:cNvPr id="32" name="Text 27"/>
          <p:cNvSpPr/>
          <p:nvPr/>
        </p:nvSpPr>
        <p:spPr>
          <a:xfrm>
            <a:off x="607933" y="7345204"/>
            <a:ext cx="6620351" cy="2778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Reduced words to their base forms for consistency</a:t>
            </a:r>
            <a:endParaRPr lang="en-US" sz="1350" dirty="0"/>
          </a:p>
        </p:txBody>
      </p:sp>
      <p:sp>
        <p:nvSpPr>
          <p:cNvPr id="33" name="Text 28"/>
          <p:cNvSpPr/>
          <p:nvPr/>
        </p:nvSpPr>
        <p:spPr>
          <a:xfrm>
            <a:off x="7401997" y="6546890"/>
            <a:ext cx="173712" cy="2170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06</a:t>
            </a:r>
            <a:endParaRPr lang="en-US" sz="1350" dirty="0"/>
          </a:p>
        </p:txBody>
      </p:sp>
      <p:sp>
        <p:nvSpPr>
          <p:cNvPr id="34" name="Shape 29"/>
          <p:cNvSpPr/>
          <p:nvPr/>
        </p:nvSpPr>
        <p:spPr>
          <a:xfrm>
            <a:off x="7401997" y="6819067"/>
            <a:ext cx="6620470" cy="22860"/>
          </a:xfrm>
          <a:prstGeom prst="rect">
            <a:avLst/>
          </a:prstGeom>
          <a:solidFill>
            <a:srgbClr val="FFB393"/>
          </a:solidFill>
        </p:spPr>
      </p:sp>
      <p:sp>
        <p:nvSpPr>
          <p:cNvPr id="35" name="Text 30"/>
          <p:cNvSpPr/>
          <p:nvPr/>
        </p:nvSpPr>
        <p:spPr>
          <a:xfrm>
            <a:off x="7401997" y="6951583"/>
            <a:ext cx="2475905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Feature Consolidation</a:t>
            </a:r>
            <a:endParaRPr lang="en-US" sz="1800" dirty="0"/>
          </a:p>
        </p:txBody>
      </p:sp>
      <p:sp>
        <p:nvSpPr>
          <p:cNvPr id="36" name="Text 31"/>
          <p:cNvSpPr/>
          <p:nvPr/>
        </p:nvSpPr>
        <p:spPr>
          <a:xfrm>
            <a:off x="7401997" y="7345204"/>
            <a:ext cx="6620470" cy="2778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Combined all processed text fields into unified "cleaned_text" column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049" y="458033"/>
            <a:ext cx="5045988" cy="5551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Stopword Optimization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583049" y="1429583"/>
            <a:ext cx="3243739" cy="3331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Noise Reduction Strategy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583049" y="1929289"/>
            <a:ext cx="5835491" cy="1065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Stopwords are high-frequency words that contribute little to distinguishing fake from legitimate job posts. Removing them reduces dimensionality and improves model focus on meaningful content.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3049" y="3161705"/>
            <a:ext cx="2221111" cy="2776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 Additions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83049" y="3605927"/>
            <a:ext cx="5835491" cy="5329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Beyond standard English stopwords, we added domain-specific terms common in job postings: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3049" y="4288750"/>
            <a:ext cx="5835491" cy="2664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Generic role descriptors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3049" y="4613434"/>
            <a:ext cx="5835491" cy="2664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Common industry jargon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83049" y="4938117"/>
            <a:ext cx="5835491" cy="2664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Filler phrases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83049" y="5354479"/>
            <a:ext cx="5835491" cy="5329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Impact:</a:t>
            </a: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35% reduction in feature space while preserving semantic meaning.</a:t>
            </a:r>
            <a:endParaRPr lang="en-US" sz="13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402" y="642064"/>
            <a:ext cx="7222450" cy="7222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300" y="541734"/>
            <a:ext cx="7767399" cy="1311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EDA Insights: Text Length Analysis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88300" y="2147768"/>
            <a:ext cx="7767399" cy="1828681"/>
          </a:xfrm>
          <a:prstGeom prst="roundRect">
            <a:avLst>
              <a:gd name="adj" fmla="val 6000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5440" y="2147768"/>
            <a:ext cx="91440" cy="1828681"/>
          </a:xfrm>
          <a:prstGeom prst="roundRect">
            <a:avLst>
              <a:gd name="adj" fmla="val 32265"/>
            </a:avLst>
          </a:prstGeom>
          <a:solidFill>
            <a:srgbClr val="FFB393"/>
          </a:solidFill>
        </p:spPr>
      </p:sp>
      <p:sp>
        <p:nvSpPr>
          <p:cNvPr id="6" name="Text 3"/>
          <p:cNvSpPr/>
          <p:nvPr/>
        </p:nvSpPr>
        <p:spPr>
          <a:xfrm>
            <a:off x="976312" y="2367201"/>
            <a:ext cx="2622471" cy="327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Legitimate Job Posts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76312" y="2812971"/>
            <a:ext cx="7259955" cy="9440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Average length:</a:t>
            </a: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Comprehensive descriptions with detailed requirements, responsibilities, and company information. Typically 300-500 words of substantive content.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8300" y="4173022"/>
            <a:ext cx="7767399" cy="1828681"/>
          </a:xfrm>
          <a:prstGeom prst="roundRect">
            <a:avLst>
              <a:gd name="adj" fmla="val 6000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65440" y="4173022"/>
            <a:ext cx="91440" cy="1828681"/>
          </a:xfrm>
          <a:prstGeom prst="roundRect">
            <a:avLst>
              <a:gd name="adj" fmla="val 32265"/>
            </a:avLst>
          </a:prstGeom>
          <a:solidFill>
            <a:srgbClr val="FFB393"/>
          </a:solidFill>
        </p:spPr>
      </p:sp>
      <p:sp>
        <p:nvSpPr>
          <p:cNvPr id="10" name="Text 7"/>
          <p:cNvSpPr/>
          <p:nvPr/>
        </p:nvSpPr>
        <p:spPr>
          <a:xfrm>
            <a:off x="976312" y="4392454"/>
            <a:ext cx="2622471" cy="327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Fraudulent Job Posts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976312" y="4838224"/>
            <a:ext cx="7259955" cy="9440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Average length:</a:t>
            </a: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Significantly shorter and vaguer descriptions. Scammers invest less effort in creating detailed, credible postings. Often 100-200 words with generic phrasing.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8300" y="6222921"/>
            <a:ext cx="7767399" cy="1464826"/>
          </a:xfrm>
          <a:prstGeom prst="roundRect">
            <a:avLst>
              <a:gd name="adj" fmla="val 2014"/>
            </a:avLst>
          </a:prstGeom>
          <a:solidFill>
            <a:srgbClr val="4D1700"/>
          </a:solidFill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3" y="6525101"/>
            <a:ext cx="245745" cy="19657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327190" y="6468547"/>
            <a:ext cx="6931938" cy="9440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Finding:</a:t>
            </a:r>
            <a:r>
              <a:rPr lang="en-US" sz="15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r>
              <a:rPr lang="en-US" sz="15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Text length serves as a strong preliminary indicator</a:t>
            </a:r>
            <a:r>
              <a:rPr lang="en-US" sz="15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of job post authenticity. Fake posts tend to be 40-60% shorter than legitimate ones, reflecting minimal effort to establish credibility.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577" y="333613"/>
            <a:ext cx="4590455" cy="4044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Keyword Pattern Recognition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24577" y="1041321"/>
            <a:ext cx="2484715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Legitimate Job Vocabulary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24577" y="1405295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Top frequent terms: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24577" y="1708547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Specific technical skills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24577" y="1945005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Professional qualifications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24577" y="2181463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Industry-standard terminology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24577" y="2417921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Company values and culture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424577" y="2654379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Career development opportunities</a:t>
            </a:r>
            <a:endParaRPr lang="en-US" sz="9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" y="3127375"/>
            <a:ext cx="4589780" cy="458978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70815" y="1041321"/>
            <a:ext cx="2331839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Fraudulent Job Red Flags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470815" y="1405295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Suspicious patterns identified: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7470815" y="1708547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SzPct val="100000"/>
              <a:buNone/>
            </a:pPr>
            <a:r>
              <a:rPr lang="en-US" sz="9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"Earn money fast"</a:t>
            </a: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– unrealistic promises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7470815" y="1945005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SzPct val="100000"/>
              <a:buNone/>
            </a:pPr>
            <a:r>
              <a:rPr lang="en-US" sz="9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"Urgent hiring"</a:t>
            </a: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– pressure tactics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7470815" y="2181463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SzPct val="100000"/>
              <a:buNone/>
            </a:pPr>
            <a:r>
              <a:rPr lang="en-US" sz="9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"No experience required"</a:t>
            </a: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– for high-paying roles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7470815" y="2417921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SzPct val="100000"/>
              <a:buNone/>
            </a:pPr>
            <a:r>
              <a:rPr lang="en-US" sz="9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"Provide bank details"</a:t>
            </a: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– direct financial requests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7470815" y="2654379"/>
            <a:ext cx="6742628" cy="1940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SzPct val="100000"/>
              <a:buNone/>
            </a:pPr>
            <a:r>
              <a:rPr lang="en-US" sz="9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"SSN required upfront"</a:t>
            </a: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– identity theft indicators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7470815" y="2957632"/>
            <a:ext cx="6742628" cy="38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Common scam strategy:</a:t>
            </a: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Vague job descriptions combined with aggressive urgency and requests for sensitive personal information.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63178"/>
            <a:ext cx="7333536" cy="7135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Class Imbalance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1911906"/>
            <a:ext cx="4198858" cy="706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95%</a:t>
            </a:r>
            <a:endParaRPr lang="en-US" sz="5550" dirty="0"/>
          </a:p>
        </p:txBody>
      </p:sp>
      <p:sp>
        <p:nvSpPr>
          <p:cNvPr id="4" name="Text 2"/>
          <p:cNvSpPr/>
          <p:nvPr/>
        </p:nvSpPr>
        <p:spPr>
          <a:xfrm>
            <a:off x="1421368" y="2885956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Legitimate Posts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3371136"/>
            <a:ext cx="4198858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Overwhelming majority of dataset consists of real job postings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215652" y="1911906"/>
            <a:ext cx="4198977" cy="706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5%</a:t>
            </a:r>
            <a:endParaRPr lang="en-US" sz="5550" dirty="0"/>
          </a:p>
        </p:txBody>
      </p:sp>
      <p:sp>
        <p:nvSpPr>
          <p:cNvPr id="7" name="Text 5"/>
          <p:cNvSpPr/>
          <p:nvPr/>
        </p:nvSpPr>
        <p:spPr>
          <a:xfrm>
            <a:off x="5887760" y="2885956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Fraudulent Posts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15652" y="3371136"/>
            <a:ext cx="4198977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Significantly smaller representation of fake job listings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682163" y="1911906"/>
            <a:ext cx="4198977" cy="706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19:1</a:t>
            </a:r>
            <a:endParaRPr lang="en-US" sz="5550" dirty="0"/>
          </a:p>
        </p:txBody>
      </p:sp>
      <p:sp>
        <p:nvSpPr>
          <p:cNvPr id="10" name="Text 8"/>
          <p:cNvSpPr/>
          <p:nvPr/>
        </p:nvSpPr>
        <p:spPr>
          <a:xfrm>
            <a:off x="10354270" y="2885956"/>
            <a:ext cx="2854643" cy="356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Class Ratio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82163" y="3371136"/>
            <a:ext cx="4198977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Severe imbalance requiring specialized handling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49260" y="4377095"/>
            <a:ext cx="4742259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Impact on Machine Learning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49260" y="5126355"/>
            <a:ext cx="13131879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imbalance poses challenges for model training. Without proper treatment, models may achieve high accuracy by simply predicting "legitimate" for all cases, while failing to detect actual fraud.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49260" y="6132314"/>
            <a:ext cx="3425547" cy="428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Mitigation Strategy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49260" y="6881574"/>
            <a:ext cx="13131879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Milestone 2 approach: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Implementation of SMOTE (Synthetic Minority Over-sampling Technique), class weights adjustment, and stratified sampling to ensure balanced model learning and improved fraud detection sensitivity.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2173" y="468987"/>
            <a:ext cx="4445794" cy="443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TF-IDF Feature Extraction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5952173" y="965835"/>
            <a:ext cx="3955256" cy="2661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Converting Text to Numerical Features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952173" y="1431488"/>
            <a:ext cx="8212455" cy="4257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Term Frequency-Inverse Document Frequency (TF-IDF) transforms cleaned text into mathematical vectors that capture word importance while accounting for frequency across the entire dataset.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5952173" y="2206466"/>
            <a:ext cx="8212455" cy="1208127"/>
          </a:xfrm>
          <a:prstGeom prst="roundRect">
            <a:avLst>
              <a:gd name="adj" fmla="val 6055"/>
            </a:avLst>
          </a:prstGeom>
          <a:solidFill>
            <a:srgbClr val="5C2438"/>
          </a:solidFill>
        </p:spPr>
      </p:sp>
      <p:sp>
        <p:nvSpPr>
          <p:cNvPr id="7" name="Shape 4"/>
          <p:cNvSpPr/>
          <p:nvPr/>
        </p:nvSpPr>
        <p:spPr>
          <a:xfrm>
            <a:off x="5952173" y="2191226"/>
            <a:ext cx="8212455" cy="60960"/>
          </a:xfrm>
          <a:prstGeom prst="roundRect">
            <a:avLst>
              <a:gd name="adj" fmla="val 32748"/>
            </a:avLst>
          </a:prstGeom>
          <a:solidFill>
            <a:srgbClr val="FFB393"/>
          </a:solidFill>
        </p:spPr>
      </p:sp>
      <p:sp>
        <p:nvSpPr>
          <p:cNvPr id="8" name="Shape 5"/>
          <p:cNvSpPr/>
          <p:nvPr/>
        </p:nvSpPr>
        <p:spPr>
          <a:xfrm>
            <a:off x="9858792" y="2006917"/>
            <a:ext cx="399217" cy="399217"/>
          </a:xfrm>
          <a:prstGeom prst="roundRect">
            <a:avLst>
              <a:gd name="adj" fmla="val 229048"/>
            </a:avLst>
          </a:prstGeom>
          <a:solidFill>
            <a:srgbClr val="FFB393"/>
          </a:solidFill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8569" y="2126575"/>
            <a:ext cx="159663" cy="1596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100405" y="2539127"/>
            <a:ext cx="1774508" cy="2216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max_features=3000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100405" y="2840593"/>
            <a:ext cx="7915989" cy="4257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Limited vocabulary to top 3,000 most informative terms to balance comprehensiveness with computational efficiency</a:t>
            </a:r>
            <a:endParaRPr lang="en-US" sz="1000" dirty="0"/>
          </a:p>
        </p:txBody>
      </p:sp>
      <p:sp>
        <p:nvSpPr>
          <p:cNvPr id="12" name="Shape 8"/>
          <p:cNvSpPr/>
          <p:nvPr/>
        </p:nvSpPr>
        <p:spPr>
          <a:xfrm>
            <a:off x="5952173" y="3747135"/>
            <a:ext cx="8212455" cy="995243"/>
          </a:xfrm>
          <a:prstGeom prst="roundRect">
            <a:avLst>
              <a:gd name="adj" fmla="val 7350"/>
            </a:avLst>
          </a:prstGeom>
          <a:solidFill>
            <a:srgbClr val="5C2438"/>
          </a:solidFill>
        </p:spPr>
      </p:sp>
      <p:sp>
        <p:nvSpPr>
          <p:cNvPr id="13" name="Shape 9"/>
          <p:cNvSpPr/>
          <p:nvPr/>
        </p:nvSpPr>
        <p:spPr>
          <a:xfrm>
            <a:off x="5952173" y="3731895"/>
            <a:ext cx="8212455" cy="60960"/>
          </a:xfrm>
          <a:prstGeom prst="roundRect">
            <a:avLst>
              <a:gd name="adj" fmla="val 32748"/>
            </a:avLst>
          </a:prstGeom>
          <a:solidFill>
            <a:srgbClr val="FFB393"/>
          </a:solidFill>
        </p:spPr>
      </p:sp>
      <p:sp>
        <p:nvSpPr>
          <p:cNvPr id="14" name="Shape 10"/>
          <p:cNvSpPr/>
          <p:nvPr/>
        </p:nvSpPr>
        <p:spPr>
          <a:xfrm>
            <a:off x="9858792" y="3547586"/>
            <a:ext cx="399217" cy="399217"/>
          </a:xfrm>
          <a:prstGeom prst="roundRect">
            <a:avLst>
              <a:gd name="adj" fmla="val 229048"/>
            </a:avLst>
          </a:prstGeom>
          <a:solidFill>
            <a:srgbClr val="FFB393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8569" y="3667244"/>
            <a:ext cx="159663" cy="15966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100405" y="4079796"/>
            <a:ext cx="1774508" cy="2216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ngram_range=(1,2)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6100405" y="4381262"/>
            <a:ext cx="7915989" cy="212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Captured both individual words and two-word phrases to preserve contextual meaning</a:t>
            </a:r>
            <a:endParaRPr lang="en-US" sz="1000" dirty="0"/>
          </a:p>
        </p:txBody>
      </p:sp>
      <p:sp>
        <p:nvSpPr>
          <p:cNvPr id="18" name="Shape 13"/>
          <p:cNvSpPr/>
          <p:nvPr/>
        </p:nvSpPr>
        <p:spPr>
          <a:xfrm>
            <a:off x="5952173" y="5074920"/>
            <a:ext cx="8212455" cy="995243"/>
          </a:xfrm>
          <a:prstGeom prst="roundRect">
            <a:avLst>
              <a:gd name="adj" fmla="val 7350"/>
            </a:avLst>
          </a:prstGeom>
          <a:solidFill>
            <a:srgbClr val="5C2438"/>
          </a:solidFill>
        </p:spPr>
      </p:sp>
      <p:sp>
        <p:nvSpPr>
          <p:cNvPr id="19" name="Shape 14"/>
          <p:cNvSpPr/>
          <p:nvPr/>
        </p:nvSpPr>
        <p:spPr>
          <a:xfrm>
            <a:off x="5952173" y="5059680"/>
            <a:ext cx="8212455" cy="60960"/>
          </a:xfrm>
          <a:prstGeom prst="roundRect">
            <a:avLst>
              <a:gd name="adj" fmla="val 32748"/>
            </a:avLst>
          </a:prstGeom>
          <a:solidFill>
            <a:srgbClr val="FFB393"/>
          </a:solidFill>
        </p:spPr>
      </p:sp>
      <p:sp>
        <p:nvSpPr>
          <p:cNvPr id="20" name="Shape 15"/>
          <p:cNvSpPr/>
          <p:nvPr/>
        </p:nvSpPr>
        <p:spPr>
          <a:xfrm>
            <a:off x="9858792" y="4875371"/>
            <a:ext cx="399217" cy="399217"/>
          </a:xfrm>
          <a:prstGeom prst="roundRect">
            <a:avLst>
              <a:gd name="adj" fmla="val 229048"/>
            </a:avLst>
          </a:prstGeom>
          <a:solidFill>
            <a:srgbClr val="FFB393"/>
          </a:solidFill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8569" y="4995029"/>
            <a:ext cx="159663" cy="15966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100405" y="5407581"/>
            <a:ext cx="1946791" cy="2216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min_df=2, max_df=0.95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6100405" y="5709047"/>
            <a:ext cx="7915989" cy="212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Excluded extremely rare and extremely common terms that provide minimal discriminative power</a:t>
            </a:r>
            <a:endParaRPr lang="en-US" sz="1000" dirty="0"/>
          </a:p>
        </p:txBody>
      </p:sp>
      <p:sp>
        <p:nvSpPr>
          <p:cNvPr id="24" name="Shape 18"/>
          <p:cNvSpPr/>
          <p:nvPr/>
        </p:nvSpPr>
        <p:spPr>
          <a:xfrm>
            <a:off x="5952173" y="6402705"/>
            <a:ext cx="8212455" cy="995243"/>
          </a:xfrm>
          <a:prstGeom prst="roundRect">
            <a:avLst>
              <a:gd name="adj" fmla="val 7350"/>
            </a:avLst>
          </a:prstGeom>
          <a:solidFill>
            <a:srgbClr val="5C2438"/>
          </a:solidFill>
        </p:spPr>
      </p:sp>
      <p:sp>
        <p:nvSpPr>
          <p:cNvPr id="25" name="Shape 19"/>
          <p:cNvSpPr/>
          <p:nvPr/>
        </p:nvSpPr>
        <p:spPr>
          <a:xfrm>
            <a:off x="5952173" y="6387465"/>
            <a:ext cx="8212455" cy="60960"/>
          </a:xfrm>
          <a:prstGeom prst="roundRect">
            <a:avLst>
              <a:gd name="adj" fmla="val 32748"/>
            </a:avLst>
          </a:prstGeom>
          <a:solidFill>
            <a:srgbClr val="FFB393"/>
          </a:solidFill>
        </p:spPr>
      </p:sp>
      <p:sp>
        <p:nvSpPr>
          <p:cNvPr id="26" name="Shape 20"/>
          <p:cNvSpPr/>
          <p:nvPr/>
        </p:nvSpPr>
        <p:spPr>
          <a:xfrm>
            <a:off x="9858792" y="6203156"/>
            <a:ext cx="399217" cy="399217"/>
          </a:xfrm>
          <a:prstGeom prst="roundRect">
            <a:avLst>
              <a:gd name="adj" fmla="val 229048"/>
            </a:avLst>
          </a:prstGeom>
          <a:solidFill>
            <a:srgbClr val="FFB393"/>
          </a:solidFill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8569" y="6322814"/>
            <a:ext cx="159663" cy="159663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6100405" y="6735366"/>
            <a:ext cx="1774508" cy="2216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sublinear_tf=True</a:t>
            </a:r>
            <a:endParaRPr lang="en-US" sz="1350" dirty="0"/>
          </a:p>
        </p:txBody>
      </p:sp>
      <p:sp>
        <p:nvSpPr>
          <p:cNvPr id="29" name="Text 22"/>
          <p:cNvSpPr/>
          <p:nvPr/>
        </p:nvSpPr>
        <p:spPr>
          <a:xfrm>
            <a:off x="6100405" y="7036832"/>
            <a:ext cx="7915989" cy="212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Applied logarithmic scaling to term frequencies, reducing impact of word repetition</a:t>
            </a:r>
            <a:endParaRPr lang="en-US" sz="1000" dirty="0"/>
          </a:p>
        </p:txBody>
      </p:sp>
      <p:sp>
        <p:nvSpPr>
          <p:cNvPr id="30" name="Text 23"/>
          <p:cNvSpPr/>
          <p:nvPr/>
        </p:nvSpPr>
        <p:spPr>
          <a:xfrm>
            <a:off x="5952173" y="7547610"/>
            <a:ext cx="8212455" cy="212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Output:</a:t>
            </a: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Sparse matrix representation with 3,000 features per job posting, ready for machine learning model input.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5854</Words>
  <Application>WPS Presentation</Application>
  <PresentationFormat>On-screen Show (16:9)</PresentationFormat>
  <Paragraphs>272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Brygada 1918 Bold</vt:lpstr>
      <vt:lpstr>Segoe Print</vt:lpstr>
      <vt:lpstr>Brygada 1918 Bold</vt:lpstr>
      <vt:lpstr>Brygada 1918 Bold</vt:lpstr>
      <vt:lpstr>Montserrat Medium</vt:lpstr>
      <vt:lpstr>Montserrat Medium</vt:lpstr>
      <vt:lpstr>Montserrat Medium</vt:lpstr>
      <vt:lpstr>Brygada 1918 Light</vt:lpstr>
      <vt:lpstr>Brygada 1918 Light</vt:lpstr>
      <vt:lpstr>Brygada 1918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Uday Varma</cp:lastModifiedBy>
  <cp:revision>2</cp:revision>
  <dcterms:created xsi:type="dcterms:W3CDTF">2025-11-22T17:15:00Z</dcterms:created>
  <dcterms:modified xsi:type="dcterms:W3CDTF">2025-11-22T17:28:25Z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E54AC569E29B4DF1B8410193431C0C51_12</vt:lpwstr>
  </property>
  <property fmtid="{D5CDD505-2E9C-101B-9397-08002B2CF9AE}" pid="3" name="KSOProductBuildVer">
    <vt:lpwstr>2057-12.2.0.23158</vt:lpwstr>
  </property>
</Properties>
</file>